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7"/>
  </p:notesMasterIdLst>
  <p:handoutMasterIdLst>
    <p:handoutMasterId r:id="rId28"/>
  </p:handoutMasterIdLst>
  <p:sldIdLst>
    <p:sldId id="358" r:id="rId2"/>
    <p:sldId id="355" r:id="rId3"/>
    <p:sldId id="353" r:id="rId4"/>
    <p:sldId id="382" r:id="rId5"/>
    <p:sldId id="354" r:id="rId6"/>
    <p:sldId id="356" r:id="rId7"/>
    <p:sldId id="381" r:id="rId8"/>
    <p:sldId id="364" r:id="rId9"/>
    <p:sldId id="366" r:id="rId10"/>
    <p:sldId id="359" r:id="rId11"/>
    <p:sldId id="348" r:id="rId12"/>
    <p:sldId id="375" r:id="rId13"/>
    <p:sldId id="369" r:id="rId14"/>
    <p:sldId id="370" r:id="rId15"/>
    <p:sldId id="371" r:id="rId16"/>
    <p:sldId id="377" r:id="rId17"/>
    <p:sldId id="383" r:id="rId18"/>
    <p:sldId id="372" r:id="rId19"/>
    <p:sldId id="378" r:id="rId20"/>
    <p:sldId id="373" r:id="rId21"/>
    <p:sldId id="379" r:id="rId22"/>
    <p:sldId id="374" r:id="rId23"/>
    <p:sldId id="357" r:id="rId24"/>
    <p:sldId id="380" r:id="rId25"/>
    <p:sldId id="376" r:id="rId26"/>
  </p:sldIdLst>
  <p:sldSz cx="9144000" cy="6858000" type="screen4x3"/>
  <p:notesSz cx="6735763" cy="9799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4ACB"/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1" autoAdjust="0"/>
    <p:restoredTop sz="70878" autoAdjust="0"/>
  </p:normalViewPr>
  <p:slideViewPr>
    <p:cSldViewPr snapToGrid="0">
      <p:cViewPr>
        <p:scale>
          <a:sx n="75" d="100"/>
          <a:sy n="75" d="100"/>
        </p:scale>
        <p:origin x="1344" y="150"/>
      </p:cViewPr>
      <p:guideLst/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094"/>
    </p:cViewPr>
  </p:sorterViewPr>
  <p:notesViewPr>
    <p:cSldViewPr snapToGrid="0">
      <p:cViewPr>
        <p:scale>
          <a:sx n="100" d="100"/>
          <a:sy n="100" d="100"/>
        </p:scale>
        <p:origin x="2868" y="-5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25550"/>
            <a:ext cx="4408487" cy="3306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16076"/>
            <a:ext cx="5388610" cy="38586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My topic is Competition of Social Opinions on Two layer Networks. </a:t>
            </a:r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4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some </a:t>
            </a:r>
            <a:r>
              <a:rPr lang="en-US" altLang="zh-CN" baseline="0" dirty="0" smtClean="0"/>
              <a:t>indexes are </a:t>
            </a:r>
            <a:r>
              <a:rPr lang="en-US" altLang="zh-CN" baseline="0" dirty="0" smtClean="0"/>
              <a:t>provided for measuring consensus.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Average state could be verified whether the consensus happen or not. </a:t>
            </a:r>
          </a:p>
          <a:p>
            <a:r>
              <a:rPr lang="en-US" altLang="zh-CN" baseline="0" dirty="0" smtClean="0"/>
              <a:t>As the AS is close to 1, positive consensus happen. </a:t>
            </a:r>
          </a:p>
          <a:p>
            <a:r>
              <a:rPr lang="en-US" altLang="zh-CN" baseline="0" dirty="0" smtClean="0"/>
              <a:t>As the AS is close to -1, negative consensus happen.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total means the summation of AS for all parameters. </a:t>
            </a:r>
          </a:p>
          <a:p>
            <a:r>
              <a:rPr lang="en-US" altLang="zh-CN" baseline="0" dirty="0" smtClean="0"/>
              <a:t>PCR represents the ratio of positive consensus over simulations with all parameters. </a:t>
            </a:r>
          </a:p>
          <a:p>
            <a:r>
              <a:rPr lang="en-US" altLang="zh-CN" baseline="0" dirty="0" smtClean="0"/>
              <a:t>NCR represents the ratio of negative consensus over simulations with all parameters.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7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 </a:t>
            </a:r>
            <a:r>
              <a:rPr lang="en-US" altLang="zh-CN" baseline="0" dirty="0" smtClean="0"/>
              <a:t>will show you two animation of competition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One is the dynamics that makes positive consensus.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other is the dynamics that makes negative consensus.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Red and pink is for positive state. And blue and light blue is for negative state.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suppose that layer A  stands for social opinion and layer B stands for decision making. As initial states, social opinions are opposite to decision making layer.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 will show you.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07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for simulation result of 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Each layer consists of random regular network that has 2048 nodes. And each node has 5 internal edges and 1 external edge.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is simulated as basic model.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1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shows several facts. 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As </a:t>
            </a:r>
            <a:r>
              <a:rPr lang="el-GR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increases, it normally makes positive consensus.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As </a:t>
            </a:r>
            <a:r>
              <a:rPr lang="el-GR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increases, it normally makes negative consensus.</a:t>
            </a:r>
          </a:p>
          <a:p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When </a:t>
            </a:r>
            <a:r>
              <a:rPr lang="el-GR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very small, it doesn’t make consensus. 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means gamma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help positive consensus, and beta help negative consensus. </a:t>
            </a:r>
          </a:p>
          <a:p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small beta make coexistence part. Large gamma and large beta make coexistence part.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5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figures shows the states of two layers according to all parameters. X-axis is beta and Y -axis is gamma , and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Z-axis represents AS. The closer the color is to blue, the more it has positive consensus. And the closer the color is to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red, the more it has negative consensus. A light and white areas have coexistence with positive states and negative states.</a:t>
            </a:r>
          </a:p>
          <a:p>
            <a:r>
              <a:rPr lang="en-US" altLang="zh-CN" baseline="0" dirty="0" smtClean="0"/>
              <a:t>As we can see, there are 3 states, positive, negative and coexistence. </a:t>
            </a:r>
          </a:p>
          <a:p>
            <a:r>
              <a:rPr lang="en-US" altLang="zh-CN" baseline="0" dirty="0" smtClean="0"/>
              <a:t>In here, AS total means summation of these values.  PCR means blue area. NCR means red area. </a:t>
            </a:r>
          </a:p>
          <a:p>
            <a:r>
              <a:rPr lang="en-US" altLang="zh-CN" baseline="0" dirty="0" smtClean="0"/>
              <a:t>With this area of consensus, we would compare with other structural models.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85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 simulation is for competition on networks with different number of external links.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reduce the number of nodes in layer B at a certain rate and increase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external links from nodes in layer B accordingly. This model is denoted as a hierarchical model with a level n.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means the number of external edges as well as reducing ratio of nodes in layer B.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we can see these figure, in layer B, HM(2) means the number of nodes is reduced by 1/2, and each node has 2 external edges.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HM(8) means the number of nodes is reduced by 1/8, and each node has 8 external edges.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125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Hierarchical model simulation result is like this.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PCR is the blue part, and NCR is the red part.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we can see the results, all hierarchical models have more consensus parts than random regular models.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743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In this chart, blue line is for PCR, red line is for NCR.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PCR line is curved at HM(8), And NCR line is on the rise.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consensus area, HM(2) has the least part of negative consensus. HM(64) has the most part of negative consensus. </a:t>
            </a:r>
          </a:p>
          <a:p>
            <a:r>
              <a:rPr lang="en-US" altLang="zh-CN" baseline="0" dirty="0" smtClean="0"/>
              <a:t>Here, we can find out that as the number of external edges is increased, NCR is also increased.</a:t>
            </a:r>
          </a:p>
          <a:p>
            <a:r>
              <a:rPr lang="en-US" altLang="zh-CN" baseline="0" dirty="0" smtClean="0"/>
              <a:t>So to speak, too many external edges make more negative consensus. 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7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 simulation is for competition on networks with different number of internal links. </a:t>
            </a:r>
          </a:p>
          <a:p>
            <a:r>
              <a:rPr lang="en-US" altLang="zh-CN" baseline="0" dirty="0" smtClean="0"/>
              <a:t>As you can see these figure, to evaluate the influence of internal degrees, the number of internal degrees on each node is switched to 2 or 5.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622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This figure shows the simulation results with changing the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number of internal edges. RR(5)-RR(2) has the most PCR.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RR(2)-RR(5) has the most NCR. When the number of internal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edges in layer A are more than layer B, it has more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consensus. On the other hand, when the number of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internal edges in layer B are more than layer A, it has relatively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more negative consensus. These results provide that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number of edges on layer A has the tendency to keep positive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state, and the number of edges on layer B has the tendency to keep negative state. The number of internal edges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have the influence on consensus result and a layer with more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internal edges has the tendency to maintain its own state.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17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Contents order is like this. </a:t>
            </a:r>
            <a:r>
              <a:rPr lang="en-US" altLang="zh-CN" dirty="0" smtClean="0"/>
              <a:t>Background, Research</a:t>
            </a:r>
            <a:r>
              <a:rPr lang="en-US" altLang="zh-CN" baseline="0" dirty="0" smtClean="0"/>
              <a:t> Direction, </a:t>
            </a:r>
            <a:r>
              <a:rPr lang="en-US" altLang="zh-CN" dirty="0" smtClean="0"/>
              <a:t>Model </a:t>
            </a:r>
            <a:r>
              <a:rPr lang="en-US" altLang="zh-CN" dirty="0" smtClean="0"/>
              <a:t>introduction, </a:t>
            </a:r>
            <a:r>
              <a:rPr lang="en-US" altLang="zh-CN" baseline="0" dirty="0" smtClean="0"/>
              <a:t>Simulation </a:t>
            </a:r>
            <a:r>
              <a:rPr lang="en-US" altLang="zh-CN" baseline="0" dirty="0" smtClean="0"/>
              <a:t>results, and conclusion.</a:t>
            </a:r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988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 simulation is for competition on networks with different structures. </a:t>
            </a:r>
          </a:p>
          <a:p>
            <a:r>
              <a:rPr lang="en-US" altLang="zh-CN" baseline="0" dirty="0" smtClean="0"/>
              <a:t>As you can see figures, to evaluate the influence of structure, the BA or RR network is applied for both layers or switched on each layer.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524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 simulations are implemented with changing network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structures. 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these results, RR(10)-RR(5) has similar consensus result with BA-RR(5). 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That means consensus result is more relative to the number of edges. 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And BA-BA, which have the most internal edges,  has the smallest consensus area. 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That means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 many internal edges make it hard to reach consensus due to inner conflict on each layer.</a:t>
            </a:r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structure of network makes no obvious difference of consensus results. 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And the internal edges are more influential.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481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Conclusion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If summarizing the simulation results, we have three main conclusion. </a:t>
            </a:r>
          </a:p>
          <a:p>
            <a:r>
              <a:rPr lang="en-US" altLang="zh-CN" baseline="0" dirty="0" smtClean="0"/>
              <a:t>First, in external edges, all the hierarchical models have more consensus ratio than random regular model. </a:t>
            </a:r>
          </a:p>
          <a:p>
            <a:r>
              <a:rPr lang="en-US" altLang="zh-CN" baseline="0" dirty="0" smtClean="0"/>
              <a:t>That means when the number of B nodes are less and the number of external edges are more, it is easy to make positive consensus. </a:t>
            </a:r>
          </a:p>
          <a:p>
            <a:r>
              <a:rPr lang="en-US" altLang="zh-CN" baseline="0" dirty="0" smtClean="0"/>
              <a:t>And we can find </a:t>
            </a:r>
            <a:r>
              <a:rPr lang="en-US" altLang="zh-CN" baseline="0" dirty="0" smtClean="0"/>
              <a:t>out too many external edges and small number of nodes in layer B are not good for positive consensus.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Second, in internal edges, the layer with more internal edges has more tendency to keep its own states. </a:t>
            </a:r>
          </a:p>
          <a:p>
            <a:r>
              <a:rPr lang="en-US" altLang="zh-CN" baseline="0" dirty="0" smtClean="0"/>
              <a:t>And, too many internal edges on each layer can cause inner conflict, which makes it hard to reach consensus.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in structures, it make no obvious difference of consensus results. We can find out the number of edges are more </a:t>
            </a:r>
          </a:p>
          <a:p>
            <a:r>
              <a:rPr lang="en-US" altLang="zh-CN" baseline="0" dirty="0" smtClean="0"/>
              <a:t>Influential for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59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Thank you. </a:t>
            </a:r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46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CI could measure how close the network state is to consensus. </a:t>
            </a:r>
          </a:p>
          <a:p>
            <a:r>
              <a:rPr lang="en-US" altLang="zh-CN" baseline="0" dirty="0" smtClean="0"/>
              <a:t>As CI is close to 0, positive or negative consensus happens.</a:t>
            </a:r>
          </a:p>
          <a:p>
            <a:r>
              <a:rPr lang="en-US" altLang="zh-CN" baseline="0" dirty="0" smtClean="0"/>
              <a:t>As CI is close to 1, the state is on separated coexistence. </a:t>
            </a:r>
          </a:p>
          <a:p>
            <a:r>
              <a:rPr lang="en-US" altLang="zh-CN" baseline="0" dirty="0" smtClean="0"/>
              <a:t>As CI is close to 0.5, the state is on mixed coexistence.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622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I will give you some result from pre-existed research.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 are some critical points that make positive or negative consensus. So the critical points are found out with changing parameter gamma and beta.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So, network states are divided into positive consensus and negative consensus by critical points like gamma star and beta star.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9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My research topic is </a:t>
            </a:r>
            <a:r>
              <a:rPr lang="en-US" altLang="zh-CN" dirty="0" smtClean="0"/>
              <a:t>related</a:t>
            </a:r>
            <a:r>
              <a:rPr lang="en-US" altLang="zh-CN" baseline="0" dirty="0" smtClean="0"/>
              <a:t> to social conflict. Social conflicts have various forms.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Many</a:t>
            </a:r>
            <a:r>
              <a:rPr lang="en-US" altLang="zh-CN" baseline="0" dirty="0" smtClean="0"/>
              <a:t> previous researches focused on studying interaction on the isolated network.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However, many real-world systems are not isolated, but interacted with many layers. </a:t>
            </a:r>
          </a:p>
          <a:p>
            <a:endParaRPr lang="en-US" altLang="zh-CN" baseline="0" dirty="0" smtClean="0"/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civil opinion and congress opinion have their own function, but they are interacted each other. 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12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en-US" altLang="zh-CN" baseline="0" dirty="0" smtClean="0"/>
              <a:t> this research, we focus on social conflict and competition on multilayer network or interconnected network.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Comparing with single layer, interconnected network has 2 dynamics, 2 parameters and include internal edge and external edge.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Here, we study the competition on interconnected networks with various structures, and investigate which structure has more probability to perform consensus results.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Research objectives follows</a:t>
            </a:r>
            <a:r>
              <a:rPr lang="en-US" altLang="zh-CN" baseline="0" dirty="0" smtClean="0"/>
              <a:t> like this.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we study on impact of multilayer system that each layer has different dynamics and characteristics.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Second, by changing network structure on two layers, </a:t>
            </a:r>
          </a:p>
          <a:p>
            <a:r>
              <a:rPr lang="en-US" altLang="zh-CN" baseline="0" dirty="0" smtClean="0"/>
              <a:t>we find out the condition of consensus and the role of edges on competition networks.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have 3 modified models. </a:t>
            </a:r>
          </a:p>
          <a:p>
            <a:r>
              <a:rPr lang="en-US" altLang="zh-CN" baseline="0" dirty="0" smtClean="0"/>
              <a:t>First, changing the number of external edges. From this model, we can find out the role of external edges.</a:t>
            </a:r>
          </a:p>
          <a:p>
            <a:r>
              <a:rPr lang="en-US" altLang="zh-CN" baseline="0" dirty="0" smtClean="0"/>
              <a:t>Second, changing the number of internal edges. Here, we can find out the role of internal edges</a:t>
            </a:r>
          </a:p>
          <a:p>
            <a:r>
              <a:rPr lang="en-US" altLang="zh-CN" baseline="0" dirty="0" smtClean="0"/>
              <a:t>Third, changing the structure of each layer. Through this model, the role of network structures would be found out.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7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here is my research </a:t>
            </a:r>
            <a:r>
              <a:rPr lang="en-US" altLang="zh-CN" baseline="0" dirty="0" smtClean="0"/>
              <a:t>method.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First, I provide the indexes for measuring consensus.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To measure the state and consensus, we use  Average state index.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To evaluate the consensus results regarding all parameters,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we use 3 kinds of indexes including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‘Average State total, ‘Positive Consensus Ratio’, ‘Negative Consensus Ratio’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Second, Random regular networks are analyzed with these indexes as basic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Networks of different structures are compared with Random regular networks. </a:t>
            </a:r>
          </a:p>
          <a:p>
            <a:r>
              <a:rPr lang="en-US" altLang="zh-CN" baseline="0" dirty="0" smtClean="0"/>
              <a:t>These comparisons provide how internal and external edges and network structures affect the consensus of two layers. </a:t>
            </a:r>
          </a:p>
          <a:p>
            <a:r>
              <a:rPr lang="en-US" altLang="zh-CN" baseline="0" dirty="0" smtClean="0"/>
              <a:t>Finally, it would be proved that consensus are controllable by controlling the number of edges.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20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en-US" altLang="zh-CN" baseline="0" dirty="0" smtClean="0"/>
              <a:t> introduction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figure is simple example for my topic. Layer A is social opinion layer that consists of positive states. And layer B is decision making layer that is made of negative states.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They have mutual interaction each other. In the real world, we can apply for legalization, vote system and decision making system.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Here,</a:t>
            </a:r>
            <a:r>
              <a:rPr lang="en-US" altLang="zh-CN" baseline="0" dirty="0" smtClean="0"/>
              <a:t> we study the competitions on interconnected networks with various structures, and investigate which structure has more probability to perform consensus result.</a:t>
            </a:r>
          </a:p>
          <a:p>
            <a:endParaRPr lang="en-US" altLang="zh-CN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 I will provide</a:t>
            </a:r>
            <a:r>
              <a:rPr lang="en-US" altLang="zh-CN" baseline="0" dirty="0" smtClean="0"/>
              <a:t> the dynamics for each layer.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Dynamics Algorithm for layer A is like this. We use m-model. This model have various states. And the states are changed by probability p and probability q.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Probability p is for persuasion. That means the states become more extreme by probability p.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Probability q is for compromise. That means the states become more moderate or are changed into opposite state by probability q.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dynamics parameter, We use reinforcement, gamma that consists of probability p and q. Gamma represents for the tendency to keep orientation.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1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</a:t>
            </a:r>
            <a:r>
              <a:rPr lang="en-US" altLang="zh-CN" baseline="0" dirty="0" smtClean="0"/>
              <a:t> this is the dynamics algorithm for layer B. We use Abrams and </a:t>
            </a:r>
            <a:r>
              <a:rPr lang="en-US" altLang="zh-CN" baseline="0" dirty="0" err="1" smtClean="0"/>
              <a:t>Strogatz</a:t>
            </a:r>
            <a:r>
              <a:rPr lang="en-US" altLang="zh-CN" baseline="0" dirty="0" smtClean="0"/>
              <a:t> model that is known as language death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can have only binary states. And the states are changed by neighbor states. Among the neighbor nodes, the number of opposite node have influence on changing the state.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as dynamics parameter, index beta works for volatility. Beta represents for the tendency to switch to the other side.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chart, there are 3 edges on this node. But the number of opposite node is just one. So the probability  is one-third index beta.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1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288" y="4089910"/>
            <a:ext cx="8731250" cy="1114192"/>
          </a:xfrm>
        </p:spPr>
        <p:txBody>
          <a:bodyPr/>
          <a:lstStyle/>
          <a:p>
            <a:r>
              <a:rPr lang="en-US" altLang="zh-CN" sz="3200" dirty="0" smtClean="0"/>
              <a:t>Competition </a:t>
            </a:r>
            <a:r>
              <a:rPr lang="en-US" altLang="zh-CN" sz="3200" dirty="0"/>
              <a:t>of Social Opinions </a:t>
            </a:r>
            <a:r>
              <a:rPr lang="en-US" altLang="zh-CN" sz="3200" dirty="0" smtClean="0"/>
              <a:t>on </a:t>
            </a:r>
            <a:r>
              <a:rPr lang="en-US" altLang="zh-CN" sz="3200" dirty="0"/>
              <a:t>Two Layer Networks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8288" y="5204102"/>
            <a:ext cx="7899983" cy="953416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Hyunchel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, Mahmood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Alfan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Wang Lin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813514" y="6157518"/>
            <a:ext cx="4159250" cy="499004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7.30.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ndex for measuring consensus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843" t="30461" r="36175" b="48009"/>
          <a:stretch/>
        </p:blipFill>
        <p:spPr>
          <a:xfrm>
            <a:off x="241540" y="2158148"/>
            <a:ext cx="4061680" cy="1051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691" t="42952" r="34405" b="39143"/>
          <a:stretch/>
        </p:blipFill>
        <p:spPr>
          <a:xfrm>
            <a:off x="4394338" y="2158148"/>
            <a:ext cx="4619459" cy="908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4193" t="25447" r="39964" b="54215"/>
          <a:stretch/>
        </p:blipFill>
        <p:spPr>
          <a:xfrm>
            <a:off x="406640" y="4388568"/>
            <a:ext cx="2980903" cy="105717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l="24193" t="45797" r="38824" b="35327"/>
          <a:stretch/>
        </p:blipFill>
        <p:spPr>
          <a:xfrm>
            <a:off x="5155435" y="4388568"/>
            <a:ext cx="3097264" cy="98800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49524" y="3234405"/>
            <a:ext cx="988446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AS(Average State)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could be verified whether the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happens or not.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AS ≈ +1 : positive consensus,  AS ≈ -1 : negative consensus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 total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summation of AS for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l-G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all </a:t>
            </a:r>
            <a:r>
              <a:rPr lang="el-GR" altLang="zh-CN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5355654"/>
            <a:ext cx="9105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PCR(Positive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positive consensus over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with all parameters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NCR(Negative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over 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with all parameters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/>
              <a:t>Model Introduction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022703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7897" y="1549565"/>
            <a:ext cx="4824170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kumimoji="0" lang="en-US" altLang="ko-KR" b="1" i="0" u="none" strike="noStrike" kern="1200" cap="none" normalizeH="0" baseline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Dynamics on</a:t>
            </a:r>
            <a:r>
              <a:rPr kumimoji="0" lang="en-US" altLang="ko-KR" b="1" i="0" u="none" strike="noStrike" kern="1200" cap="none" normalizeH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 network with two layers </a:t>
            </a:r>
            <a:endParaRPr kumimoji="0" lang="ko-KR" altLang="en-US" b="1" i="0" u="none" strike="noStrike" kern="1200" cap="none" normalizeH="0" baseline="0" dirty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6436" y="2375179"/>
            <a:ext cx="20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ocial opinion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48068" y="5336596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</a:p>
        </p:txBody>
      </p:sp>
      <p:sp>
        <p:nvSpPr>
          <p:cNvPr id="14" name="위쪽/아래쪽 화살표 13"/>
          <p:cNvSpPr/>
          <p:nvPr/>
        </p:nvSpPr>
        <p:spPr>
          <a:xfrm>
            <a:off x="4519347" y="3336755"/>
            <a:ext cx="472720" cy="114300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/>
              <a:t>Model Introduction</a:t>
            </a:r>
            <a:endParaRPr lang="zh-CN" altLang="en-US" sz="2800" dirty="0"/>
          </a:p>
        </p:txBody>
      </p:sp>
      <p:sp>
        <p:nvSpPr>
          <p:cNvPr id="17" name="직사각형 16"/>
          <p:cNvSpPr/>
          <p:nvPr/>
        </p:nvSpPr>
        <p:spPr>
          <a:xfrm>
            <a:off x="1027633" y="5791200"/>
            <a:ext cx="2159566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0.67, </a:t>
            </a:r>
            <a:r>
              <a:rPr lang="el-GR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2.0)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10005" y="5763774"/>
            <a:ext cx="2262158" cy="1179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</a:p>
          <a:p>
            <a:pPr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0.25, </a:t>
            </a:r>
            <a:r>
              <a:rPr lang="el-GR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2.0)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dynamic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0625" t="31388" r="9375" b="16389"/>
          <a:stretch/>
        </p:blipFill>
        <p:spPr>
          <a:xfrm>
            <a:off x="0" y="2701840"/>
            <a:ext cx="4356230" cy="2684258"/>
          </a:xfrm>
          <a:prstGeom prst="rect">
            <a:avLst/>
          </a:prstGeom>
        </p:spPr>
      </p:pic>
      <p:pic>
        <p:nvPicPr>
          <p:cNvPr id="19" name="dynamics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1406" t="32431" r="10052" b="16736"/>
          <a:stretch/>
        </p:blipFill>
        <p:spPr>
          <a:xfrm>
            <a:off x="5030166" y="2850616"/>
            <a:ext cx="4064008" cy="24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675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72531" y="1650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46551" y="2778412"/>
            <a:ext cx="3708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consists of random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regular network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has 2048 nodes.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Each node has 5 internal edges and 1 external edge.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7" t="31890" r="8853" b="16438"/>
          <a:stretch/>
        </p:blipFill>
        <p:spPr>
          <a:xfrm>
            <a:off x="172530" y="2406968"/>
            <a:ext cx="4729669" cy="29567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530" y="5565338"/>
            <a:ext cx="8844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This competition is basic model for comparison.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this model, the structures of model would be changed and modified. </a:t>
            </a:r>
          </a:p>
        </p:txBody>
      </p:sp>
    </p:spTree>
    <p:extLst>
      <p:ext uri="{BB962C8B-B14F-4D97-AF65-F5344CB8AC3E}">
        <p14:creationId xmlns:p14="http://schemas.microsoft.com/office/powerpoint/2010/main" val="291980681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" y="1911769"/>
            <a:ext cx="9144000" cy="379510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8690" y="5511227"/>
            <a:ext cx="83429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 </a:t>
            </a:r>
            <a:r>
              <a:rPr lang="el-GR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increases, it normally makes positive consensus(when 1.20 &lt; </a:t>
            </a:r>
            <a:r>
              <a:rPr lang="el-GR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1.95)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l-GR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increases,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normally makes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consensus.(when </a:t>
            </a:r>
            <a:r>
              <a:rPr lang="el-GR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0.6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When </a:t>
            </a:r>
            <a:r>
              <a:rPr lang="el-GR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very small, it doesn’t make consensus. </a:t>
            </a:r>
          </a:p>
          <a:p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γ helps positive consensus, </a:t>
            </a:r>
            <a:r>
              <a:rPr lang="el-GR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helps negative consensus.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2531" y="1650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7360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72531" y="1650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" y="2469869"/>
            <a:ext cx="4528610" cy="37811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28"/>
          <a:stretch/>
        </p:blipFill>
        <p:spPr>
          <a:xfrm>
            <a:off x="4578134" y="2733215"/>
            <a:ext cx="4566713" cy="32544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9831" y="6063082"/>
            <a:ext cx="9136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There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 three states(positive consensus, negative consensus, coexistence)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this area of consensus, we would compare with other structural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3200" y="2064741"/>
            <a:ext cx="934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Simulation results with all parameters(</a:t>
            </a:r>
            <a:r>
              <a:rPr lang="el-GR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Blue : positive consensus  /  Red : Negative consensus / Light and white : coexistence</a:t>
            </a:r>
          </a:p>
        </p:txBody>
      </p:sp>
    </p:spTree>
    <p:extLst>
      <p:ext uri="{BB962C8B-B14F-4D97-AF65-F5344CB8AC3E}">
        <p14:creationId xmlns:p14="http://schemas.microsoft.com/office/powerpoint/2010/main" val="335057893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524" y="1688759"/>
            <a:ext cx="864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 Networks with different number 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external links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047" y="5099259"/>
            <a:ext cx="89233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denote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HM(n)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a hierarchical model with a level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means that the number of nodes 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1 / 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 of nodes in layer A, and the number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links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 node in layer B is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 t="30933" r="9714" b="15465"/>
          <a:stretch/>
        </p:blipFill>
        <p:spPr>
          <a:xfrm>
            <a:off x="118047" y="2246035"/>
            <a:ext cx="4179576" cy="24064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31771" r="10390" b="17014"/>
          <a:stretch/>
        </p:blipFill>
        <p:spPr>
          <a:xfrm>
            <a:off x="4775695" y="2264621"/>
            <a:ext cx="3841949" cy="22031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6216" y="4467791"/>
            <a:ext cx="5637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HM(2) :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Each node in layer B has 2 external edges</a:t>
            </a:r>
            <a:endParaRPr lang="zh-CN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75695" y="4467791"/>
            <a:ext cx="5370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HM(8)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Each node in layer B has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external edges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59854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524" y="1688759"/>
            <a:ext cx="864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 Networks with different number 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external links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628" y="1873425"/>
            <a:ext cx="6383558" cy="46702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03373" y="2433856"/>
            <a:ext cx="429168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: all HMs &gt; RRM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Area : </a:t>
            </a:r>
          </a:p>
          <a:p>
            <a:pPr>
              <a:lnSpc>
                <a:spcPct val="150000"/>
              </a:lnSpc>
            </a:pPr>
            <a:r>
              <a:rPr lang="en-US" altLang="zh-CN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Least negative </a:t>
            </a:r>
            <a:r>
              <a:rPr lang="en-US" altLang="zh-CN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Area : </a:t>
            </a:r>
            <a:r>
              <a:rPr lang="en-US" altLang="zh-CN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HM(2)</a:t>
            </a:r>
            <a:endParaRPr lang="en-US" altLang="zh-CN" spc="-4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Most negative consensus Area : HM(64</a:t>
            </a:r>
            <a:r>
              <a:rPr lang="en-US" altLang="zh-CN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pc="-4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As the number of external edges is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increased,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NCR is also increased.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Too many external edges make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more negative consensus. </a:t>
            </a:r>
            <a:endParaRPr lang="en-US" altLang="zh-CN" sz="16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0396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524" y="1688759"/>
            <a:ext cx="864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 Networks with different number 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external links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3373" y="2433856"/>
            <a:ext cx="429168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: all HMs &gt; RRM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Area : </a:t>
            </a:r>
          </a:p>
          <a:p>
            <a:pPr>
              <a:lnSpc>
                <a:spcPct val="150000"/>
              </a:lnSpc>
            </a:pPr>
            <a:r>
              <a:rPr lang="en-US" altLang="zh-CN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Least negative </a:t>
            </a:r>
            <a:r>
              <a:rPr lang="en-US" altLang="zh-CN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Area : </a:t>
            </a:r>
            <a:r>
              <a:rPr lang="en-US" altLang="zh-CN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HM(2)</a:t>
            </a:r>
            <a:endParaRPr lang="en-US" altLang="zh-CN" spc="-4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Most negative consensus Area : HM(64</a:t>
            </a:r>
            <a:r>
              <a:rPr lang="en-US" altLang="zh-CN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pc="-4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As the number of external edges is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increased,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NCR is also increased.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Too many external edges make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more negative consensus. </a:t>
            </a:r>
            <a:endParaRPr lang="en-US" altLang="zh-CN" sz="16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5"/>
          <a:stretch/>
        </p:blipFill>
        <p:spPr>
          <a:xfrm>
            <a:off x="49523" y="2249190"/>
            <a:ext cx="5153849" cy="40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389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524" y="1688759"/>
            <a:ext cx="864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 Networks with different number 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internal links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8599" y="5678154"/>
            <a:ext cx="920115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define and evaluate the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 of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degrees,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 of internal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degrees 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node is switched to 2 or 5.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31911" r="9486" b="16527"/>
          <a:stretch/>
        </p:blipFill>
        <p:spPr>
          <a:xfrm>
            <a:off x="49524" y="2249190"/>
            <a:ext cx="4819650" cy="2819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0" t="32127" r="9796" b="16948"/>
          <a:stretch/>
        </p:blipFill>
        <p:spPr>
          <a:xfrm>
            <a:off x="4798292" y="2249189"/>
            <a:ext cx="4199658" cy="28085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56669" y="5068590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RR(5)-RR(2)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99359" y="5057779"/>
            <a:ext cx="181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RR(2)-RR(5)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5493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524" y="1688759"/>
            <a:ext cx="864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 Networks with different number 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of internal links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30" y="2125366"/>
            <a:ext cx="5726360" cy="41516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38913" y="2241867"/>
            <a:ext cx="504371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Area : </a:t>
            </a:r>
          </a:p>
          <a:p>
            <a:pPr>
              <a:lnSpc>
                <a:spcPct val="150000"/>
              </a:lnSpc>
            </a:pPr>
            <a:r>
              <a:rPr lang="en-US" altLang="zh-CN" spc="-70" dirty="0" smtClean="0">
                <a:latin typeface="Arial" panose="020B0604020202020204" pitchFamily="34" charset="0"/>
                <a:cs typeface="Arial" panose="020B0604020202020204" pitchFamily="34" charset="0"/>
              </a:rPr>
              <a:t>Most positive consensus Area : RR(5)-RR(2)</a:t>
            </a:r>
          </a:p>
          <a:p>
            <a:pPr>
              <a:lnSpc>
                <a:spcPct val="150000"/>
              </a:lnSpc>
            </a:pPr>
            <a:r>
              <a:rPr lang="en-US" altLang="zh-CN" spc="-70" dirty="0" smtClean="0">
                <a:latin typeface="Arial" panose="020B0604020202020204" pitchFamily="34" charset="0"/>
                <a:cs typeface="Arial" panose="020B0604020202020204" pitchFamily="34" charset="0"/>
              </a:rPr>
              <a:t>Most negative consensus Area : RR(2)-RR(5)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Edges of layer A &gt; Edges of layer B :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Positive consensus increased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Edges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layer A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Edges of layer B :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Positive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layer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more internal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edges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tendency to maintain its own state.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0887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41535" y="1274733"/>
            <a:ext cx="5460930" cy="472043"/>
            <a:chOff x="1841535" y="1274733"/>
            <a:chExt cx="5460930" cy="472043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1841535" y="1367357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2071646" y="1303550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127473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Background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841535" y="3075021"/>
            <a:ext cx="5460930" cy="472042"/>
            <a:chOff x="1841535" y="2194707"/>
            <a:chExt cx="5460930" cy="472042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841535" y="2287330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2071646" y="2223523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>
              <a:stCxn id="13" idx="6"/>
            </p:cNvCxnSpPr>
            <p:nvPr/>
          </p:nvCxnSpPr>
          <p:spPr>
            <a:xfrm>
              <a:off x="2534033" y="2631188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073" y="2194707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Model Introduction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41535" y="2151184"/>
            <a:ext cx="5460930" cy="472042"/>
            <a:chOff x="1841535" y="3114680"/>
            <a:chExt cx="5460930" cy="472042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Research Direction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41535" y="4822053"/>
            <a:ext cx="5460930" cy="472042"/>
            <a:chOff x="1841535" y="4822053"/>
            <a:chExt cx="5460930" cy="472042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/>
          </p:nvCxnSpPr>
          <p:spPr>
            <a:xfrm>
              <a:off x="2534033" y="5258534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482205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Conclusion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841535" y="3935224"/>
            <a:ext cx="5460930" cy="472042"/>
            <a:chOff x="1841535" y="3114680"/>
            <a:chExt cx="5460930" cy="472042"/>
          </a:xfrm>
        </p:grpSpPr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19"/>
            <p:cNvCxnSpPr>
              <a:stCxn id="2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Simulation Results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524" y="1688759"/>
            <a:ext cx="864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 Networks with different 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30424" r="8811" b="16425"/>
          <a:stretch/>
        </p:blipFill>
        <p:spPr>
          <a:xfrm>
            <a:off x="0" y="2208105"/>
            <a:ext cx="4677385" cy="293539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5820" y="5669279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evaluate the influence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 structure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BA or RR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 is applied for both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layers 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switched on each layer.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32060" r="9853" b="17014"/>
          <a:stretch/>
        </p:blipFill>
        <p:spPr>
          <a:xfrm>
            <a:off x="4677385" y="2303171"/>
            <a:ext cx="4417092" cy="27581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58269" y="5054867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BA-BA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4054" y="5054867"/>
            <a:ext cx="114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BA-RR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0104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524" y="1688759"/>
            <a:ext cx="864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 Networks with different 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414" y="2058091"/>
            <a:ext cx="5608326" cy="42062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99174" y="4637507"/>
            <a:ext cx="45570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RR(10)-RR(5) ≈ BA-RR(5)</a:t>
            </a:r>
          </a:p>
          <a:p>
            <a:r>
              <a:rPr lang="en-US" altLang="zh-CN" sz="16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BA-BA : smallest consensus area(inner conflict)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The structure of network </a:t>
            </a:r>
            <a:r>
              <a:rPr lang="en-US" altLang="zh-CN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makes </a:t>
            </a:r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no obvious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difference of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edges is more influential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28595"/>
              </p:ext>
            </p:extLst>
          </p:nvPr>
        </p:nvGraphicFramePr>
        <p:xfrm>
          <a:off x="4828202" y="2541602"/>
          <a:ext cx="429039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928">
                  <a:extLst>
                    <a:ext uri="{9D8B030D-6E8A-4147-A177-3AD203B41FA5}">
                      <a16:colId xmlns:a16="http://schemas.microsoft.com/office/drawing/2014/main" val="421664531"/>
                    </a:ext>
                  </a:extLst>
                </a:gridCol>
                <a:gridCol w="890016">
                  <a:extLst>
                    <a:ext uri="{9D8B030D-6E8A-4147-A177-3AD203B41FA5}">
                      <a16:colId xmlns:a16="http://schemas.microsoft.com/office/drawing/2014/main" val="3752054550"/>
                    </a:ext>
                  </a:extLst>
                </a:gridCol>
                <a:gridCol w="902208">
                  <a:extLst>
                    <a:ext uri="{9D8B030D-6E8A-4147-A177-3AD203B41FA5}">
                      <a16:colId xmlns:a16="http://schemas.microsoft.com/office/drawing/2014/main" val="993203776"/>
                    </a:ext>
                  </a:extLst>
                </a:gridCol>
                <a:gridCol w="1169246">
                  <a:extLst>
                    <a:ext uri="{9D8B030D-6E8A-4147-A177-3AD203B41FA5}">
                      <a16:colId xmlns:a16="http://schemas.microsoft.com/office/drawing/2014/main" val="3685238035"/>
                    </a:ext>
                  </a:extLst>
                </a:gridCol>
              </a:tblGrid>
              <a:tr h="4118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Consensus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 : N)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142978"/>
                  </a:ext>
                </a:extLst>
              </a:tr>
              <a:tr h="29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RR(5)-RR(5)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5,120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5,120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 : 0.06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03555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RR(5)-BA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5,120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10,215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 : 0.08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261832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BA-RR(5)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10,215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5,120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 : 0.02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34578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BA-BA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10,215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10,215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 : 0.02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78590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RR(10)-RR(5)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10,240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5,120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 : 0.02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1655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4828202" y="3962400"/>
            <a:ext cx="422275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2026" y="4583762"/>
            <a:ext cx="422275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675283" y="218945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result : 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828202" y="4245430"/>
            <a:ext cx="42227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5478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Conclusion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80809"/>
            <a:ext cx="913257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External edges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① All the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have more consensus ratio than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RRM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→ </a:t>
            </a:r>
            <a:r>
              <a:rPr lang="en-US" altLang="zh-CN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altLang="zh-CN" spc="-50" dirty="0">
                <a:latin typeface="Arial" panose="020B0604020202020204" pitchFamily="34" charset="0"/>
                <a:cs typeface="Arial" panose="020B0604020202020204" pitchFamily="34" charset="0"/>
              </a:rPr>
              <a:t>the number of B nodes are </a:t>
            </a:r>
            <a:r>
              <a:rPr lang="en-US" altLang="zh-CN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less and the number of external edges are more,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it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easy to make positive consensus.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②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Too many external edges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and small number of nodes in layer B are not good  for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positive consensus.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edges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①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with more internal edges has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more tendency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keep its own states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② Too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internal edges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 each layer can cause inner conflict, which makes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it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reach consensus.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Structures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①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of network make no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obvious difference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consensus results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② The number of edges are more influential for consensus. 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230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BA226-9CD6-4DEC-94C2-56BEBEB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1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41540" y="1650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ndex for measuring consensus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2619" t="44095" r="32381" b="41048"/>
          <a:stretch/>
        </p:blipFill>
        <p:spPr>
          <a:xfrm>
            <a:off x="1959130" y="2508524"/>
            <a:ext cx="4552950" cy="93949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524" y="3753465"/>
            <a:ext cx="98844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 (Consensus Index)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measuring how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close the network state is to consensus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CI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1 : separated coexistence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(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where states of all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nodes in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A is opposed to states of all nodes in layer B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CI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0.5 : mixed coexistence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(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where each layer has both positive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states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nodes)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2438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Simulation Results</a:t>
            </a:r>
            <a:endParaRPr lang="zh-CN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72531" y="1650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465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8053" y="1428962"/>
            <a:ext cx="8608134" cy="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b="1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Social conflict </a:t>
            </a:r>
            <a:endParaRPr kumimoji="0" lang="en-US" altLang="ko-KR" b="1" i="0" u="none" strike="noStrike" kern="1200" cap="none" normalizeH="0" dirty="0" smtClean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8053" y="5392738"/>
            <a:ext cx="868753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focused on studying interaction on the isolated network.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many real-world systems are not isolated, but interacted with many layers.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Ex) civil opinion </a:t>
            </a:r>
            <a:r>
              <a:rPr lang="en-US" altLang="zh-CN" sz="2000" dirty="0" smtClean="0">
                <a:solidFill>
                  <a:schemeClr val="accent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↔ congress opinion</a:t>
            </a:r>
            <a:r>
              <a:rPr lang="en-US" altLang="zh-CN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670" y="4901507"/>
            <a:ext cx="7125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conflicts have various forms.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0" y="2063255"/>
            <a:ext cx="3982281" cy="278726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42" y="2063255"/>
            <a:ext cx="3618713" cy="278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14644" y="5888032"/>
            <a:ext cx="8687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study the competitions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on interconnected networks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various structures,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has more probability to perform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results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6"/>
          <a:stretch/>
        </p:blipFill>
        <p:spPr>
          <a:xfrm>
            <a:off x="535866" y="1785421"/>
            <a:ext cx="3680181" cy="2289825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>
          <a:xfrm>
            <a:off x="5095519" y="1834086"/>
            <a:ext cx="3324581" cy="2245994"/>
          </a:xfrm>
          <a:prstGeom prst="rect">
            <a:avLst/>
          </a:prstGeom>
        </p:spPr>
      </p:pic>
      <p:sp>
        <p:nvSpPr>
          <p:cNvPr id="1024" name="직사각형 1023"/>
          <p:cNvSpPr/>
          <p:nvPr/>
        </p:nvSpPr>
        <p:spPr>
          <a:xfrm>
            <a:off x="4592459" y="1749567"/>
            <a:ext cx="4330700" cy="2441433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25" name="표 10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048395"/>
              </p:ext>
            </p:extLst>
          </p:nvPr>
        </p:nvGraphicFramePr>
        <p:xfrm>
          <a:off x="182735" y="4275519"/>
          <a:ext cx="8819448" cy="141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9724">
                  <a:extLst>
                    <a:ext uri="{9D8B030D-6E8A-4147-A177-3AD203B41FA5}">
                      <a16:colId xmlns:a16="http://schemas.microsoft.com/office/drawing/2014/main" val="3112015338"/>
                    </a:ext>
                  </a:extLst>
                </a:gridCol>
                <a:gridCol w="4409724">
                  <a:extLst>
                    <a:ext uri="{9D8B030D-6E8A-4147-A177-3AD203B41FA5}">
                      <a16:colId xmlns:a16="http://schemas.microsoft.com/office/drawing/2014/main" val="2900106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Single layer 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Multi layer(interconnected network)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3216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dynamics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dynamics (each layer has it own dynamics)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042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parameter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parameter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9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external edge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30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529410"/>
            <a:ext cx="90107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Study on impact of multilayer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system that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each layer has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dynamics and characteristics</a:t>
            </a:r>
            <a:b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- By changing network structure on two layers,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inding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out the condition of 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consensus and the role of edges on  competition network.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① Changing the number of external edges : Finding out the role of external edges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② Changing the number of internal edges : Finding out the role of internal edges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③ Changing the structure of each layer : Finding out the role of network structures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9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  <p:sp>
        <p:nvSpPr>
          <p:cNvPr id="13" name="직사각형 12"/>
          <p:cNvSpPr/>
          <p:nvPr/>
        </p:nvSpPr>
        <p:spPr>
          <a:xfrm>
            <a:off x="-48768" y="1654758"/>
            <a:ext cx="9712915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marL="742950" lvl="1" indent="-285750">
              <a:spcBef>
                <a:spcPts val="300"/>
              </a:spcBef>
              <a:buClr>
                <a:srgbClr val="00409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Providing the index for measuring consensus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measuring states : 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‘Average State’(AS)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all parameters :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‘Average State total(AS total)’, ‘Positive Consensus Ratio’(PCR), 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‘Negative Consensus Ratio’(NCR)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300"/>
              </a:spcBef>
              <a:buClr>
                <a:srgbClr val="00409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 the competition on Random Regular Networks with the indexes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 the basic model for competition, RR networks are analyzed with all indexes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Basic features of competition result are derived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Several properties for measuring consensus are provided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endParaRPr lang="en-US" altLang="zh-CN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Clr>
                <a:srgbClr val="00409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with the competition on networks of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different structures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comparing with the basic model(RR networks), it is provided that how the internal 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and external edges and network structures affect the consensus of two layers.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Finally, It would be proved that consensus are controllable by controlling </a:t>
            </a:r>
          </a:p>
          <a:p>
            <a:pPr lvl="1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the number of internal and external edges </a:t>
            </a:r>
          </a:p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64543" y="2176786"/>
            <a:ext cx="20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ocial opinion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9890" y="424588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3244" y="5597242"/>
            <a:ext cx="8687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study the competitions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on interconnected networks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various structures,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has more probability to perform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results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위쪽/아래쪽 화살표 4"/>
          <p:cNvSpPr/>
          <p:nvPr/>
        </p:nvSpPr>
        <p:spPr>
          <a:xfrm>
            <a:off x="5938660" y="2824499"/>
            <a:ext cx="472720" cy="114300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411380" y="316330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Mutual interaction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241" y="5019383"/>
            <a:ext cx="7125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case : legalization, vote systems, decision making system</a:t>
            </a:r>
          </a:p>
        </p:txBody>
      </p:sp>
      <p:pic>
        <p:nvPicPr>
          <p:cNvPr id="12" name="그림 11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40" t="27059" r="7122" b="10030"/>
          <a:stretch/>
        </p:blipFill>
        <p:spPr bwMode="auto">
          <a:xfrm>
            <a:off x="0" y="1976619"/>
            <a:ext cx="5702300" cy="30734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Model Introduction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74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1540" y="1650659"/>
            <a:ext cx="8696720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A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M-Model(The influence of persuasion in opinion formation and polarization)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605" y="5829088"/>
            <a:ext cx="8718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model can have four states(-2, -1, +1, +2) that are changed by probability p and q </a:t>
            </a:r>
          </a:p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is p + q  = 1, </a:t>
            </a:r>
            <a:r>
              <a:rPr lang="el-GR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p /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Reinforcement(</a:t>
            </a:r>
            <a:r>
              <a:rPr lang="el-GR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the tendency to keep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5605" y="2491568"/>
            <a:ext cx="5509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persuasion(probability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p) : same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59947" y="4262048"/>
            <a:ext cx="6342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persuasion(probability q) : opposite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sp>
        <p:nvSpPr>
          <p:cNvPr id="2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Model Introduction</a:t>
            </a:r>
            <a:endParaRPr lang="zh-CN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7"/>
          <a:stretch/>
        </p:blipFill>
        <p:spPr>
          <a:xfrm>
            <a:off x="1997777" y="2796190"/>
            <a:ext cx="5414040" cy="1465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6" b="33261"/>
          <a:stretch/>
        </p:blipFill>
        <p:spPr>
          <a:xfrm>
            <a:off x="1985077" y="4444915"/>
            <a:ext cx="5426740" cy="14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967135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Model Introduction</a:t>
            </a:r>
            <a:endParaRPr lang="zh-CN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241540" y="1650659"/>
            <a:ext cx="8696720" cy="202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B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Abrams -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Strogatz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Model(Language Death Model / AS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650" y="2530879"/>
            <a:ext cx="604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model is only for binary state  such as (+1, -1 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(1, 0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40230" t="42848" r="16268" b="38866"/>
          <a:stretch/>
        </p:blipFill>
        <p:spPr>
          <a:xfrm>
            <a:off x="2453663" y="2910056"/>
            <a:ext cx="3464836" cy="91025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4128" y="6228945"/>
            <a:ext cx="6245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Volatility(</a:t>
            </a:r>
            <a:r>
              <a:rPr lang="el-GR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the tendency to switch to the other side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63"/>
          <a:stretch/>
        </p:blipFill>
        <p:spPr>
          <a:xfrm>
            <a:off x="789605" y="3822698"/>
            <a:ext cx="741239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</a:spPr>
      <a:bodyPr rtlCol="0" anchor="ctr"/>
      <a:lstStyle>
        <a:defPPr algn="ctr">
          <a:defRPr sz="20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58661</TotalTime>
  <Words>3452</Words>
  <Application>Microsoft Office PowerPoint</Application>
  <PresentationFormat>화면 슬라이드 쇼(4:3)</PresentationFormat>
  <Paragraphs>460</Paragraphs>
  <Slides>25</Slides>
  <Notes>25</Notes>
  <HiddenSlides>2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等线</vt:lpstr>
      <vt:lpstr>等线 Light</vt:lpstr>
      <vt:lpstr>Microsoft YaHei</vt:lpstr>
      <vt:lpstr>Microsoft YaHei</vt:lpstr>
      <vt:lpstr>맑은 고딕</vt:lpstr>
      <vt:lpstr>Arial</vt:lpstr>
      <vt:lpstr>Arial Black</vt:lpstr>
      <vt:lpstr>Calibri</vt:lpstr>
      <vt:lpstr>Wingdings</vt:lpstr>
      <vt:lpstr>2016-VI主题-蓝</vt:lpstr>
      <vt:lpstr>Competition of Social Opinions on Two Layer Networks</vt:lpstr>
      <vt:lpstr>Contents</vt:lpstr>
      <vt:lpstr>Background</vt:lpstr>
      <vt:lpstr>Background</vt:lpstr>
      <vt:lpstr>Research Direction</vt:lpstr>
      <vt:lpstr>Research Direction</vt:lpstr>
      <vt:lpstr>PowerPoint 프레젠테이션</vt:lpstr>
      <vt:lpstr>PowerPoint 프레젠테이션</vt:lpstr>
      <vt:lpstr>Model Introduction</vt:lpstr>
      <vt:lpstr>PowerPoint 프레젠테이션</vt:lpstr>
      <vt:lpstr>PowerPoint 프레젠테이션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Conclusion</vt:lpstr>
      <vt:lpstr>Thank you</vt:lpstr>
      <vt:lpstr>Simulation Results</vt:lpstr>
      <vt:lpstr>Simulation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Purple</cp:lastModifiedBy>
  <cp:revision>520</cp:revision>
  <cp:lastPrinted>2019-07-22T07:01:49Z</cp:lastPrinted>
  <dcterms:created xsi:type="dcterms:W3CDTF">2016-04-20T02:59:17Z</dcterms:created>
  <dcterms:modified xsi:type="dcterms:W3CDTF">2019-07-22T07:02:17Z</dcterms:modified>
</cp:coreProperties>
</file>